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8BFD8"/>
    <a:srgbClr val="F871B9"/>
    <a:srgbClr val="F86AE3"/>
    <a:srgbClr val="83DC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/>
    <p:restoredTop sz="94654"/>
  </p:normalViewPr>
  <p:slideViewPr>
    <p:cSldViewPr snapToGrid="0">
      <p:cViewPr varScale="1">
        <p:scale>
          <a:sx n="75" d="100"/>
          <a:sy n="75" d="100"/>
        </p:scale>
        <p:origin x="-52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C044726-FE03-43D8-AFCE-31DA379BB266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2C4F685-6E23-4AD9-8838-465CCBC161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18D389-EF73-48FE-B4E7-68091FADDD4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A6E5E-DD47-4BC9-A2A0-ABD2E02E8584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6C34-339C-437B-B493-63D1AEB5F4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87B5-6D8A-4612-820B-C4B7BFBFB26B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452C6-5372-4E82-8785-C904142B7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988CD-BB11-43E5-885E-36EBD4951CD5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01860-C5A3-441B-8E50-F9AD8A1EA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CD5F4-BF14-4177-BACC-5F1909C2712D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88269-23FB-4F4C-B0EF-BAC519605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B2185-16B9-45C1-9476-0956E01332B2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8322B-0BD4-47C4-983D-A98E8FC675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8D4C0-171C-4A85-9531-C0DBC4B59D2A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7C771-050C-435D-B7D7-7D9D13F6F8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D12D3-A094-4494-B5B8-181F90899B49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206F8-35D9-42E6-BB58-F1E0E8538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D2017-6108-4474-A4CC-29FF3AE471C0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81865-09C5-4C7C-9A6D-5DC19B0F92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2FEED-B9E8-4FB2-B40B-A96B8539D6C6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F751C-41DF-4C75-8ACD-E2BF0A6EF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4476C-09E0-4AF4-80AF-7ABECFC8E372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8E2E4-B2F1-4629-B301-005577B2B9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D9B4-CAE3-41E7-B69E-23436261F02C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49360-E877-4E3E-ABD7-F932DA26F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E329A9-B6D2-49D3-97AE-B2CDBF76074E}" type="datetimeFigureOut">
              <a:rPr lang="ru-RU"/>
              <a:pPr>
                <a:defRPr/>
              </a:pPr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073EBC-27A7-45D2-AAAB-5625FA912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/>
            </a:extLst>
          </p:cNvPr>
          <p:cNvSpPr/>
          <p:nvPr/>
        </p:nvSpPr>
        <p:spPr>
          <a:xfrm>
            <a:off x="5751513" y="541338"/>
            <a:ext cx="6346825" cy="21542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/>
            </a:extLst>
          </p:cNvPr>
          <p:cNvSpPr/>
          <p:nvPr/>
        </p:nvSpPr>
        <p:spPr>
          <a:xfrm>
            <a:off x="136525" y="565150"/>
            <a:ext cx="5554663" cy="21542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708025" y="588963"/>
            <a:ext cx="4730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i="1">
                <a:latin typeface="Times New Roman" pitchFamily="18" charset="0"/>
              </a:rPr>
              <a:t>Год создания ШСК </a:t>
            </a:r>
            <a:r>
              <a:rPr lang="ru-RU" sz="1000">
                <a:latin typeface="Calibri" pitchFamily="34" charset="0"/>
              </a:rPr>
              <a:t>(в соответствии с Всероссийским реестром) </a:t>
            </a:r>
            <a:r>
              <a:rPr lang="ru-RU" sz="1600" i="1">
                <a:latin typeface="Times New Roman" pitchFamily="18" charset="0"/>
              </a:rPr>
              <a:t>______</a:t>
            </a:r>
            <a:endParaRPr lang="ru-RU" sz="1600">
              <a:latin typeface="Calibri" pitchFamily="34" charset="0"/>
            </a:endParaRPr>
          </a:p>
        </p:txBody>
      </p:sp>
      <p:sp>
        <p:nvSpPr>
          <p:cNvPr id="11" name="Скругленный прямоугольник 10">
            <a:extLst>
              <a:ext uri="{FF2B5EF4-FFF2-40B4-BE49-F238E27FC236}"/>
            </a:extLst>
          </p:cNvPr>
          <p:cNvSpPr/>
          <p:nvPr/>
        </p:nvSpPr>
        <p:spPr>
          <a:xfrm>
            <a:off x="136525" y="2803525"/>
            <a:ext cx="5861050" cy="112871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/>
            </a:extLst>
          </p:cNvPr>
          <p:cNvSpPr/>
          <p:nvPr/>
        </p:nvSpPr>
        <p:spPr>
          <a:xfrm>
            <a:off x="6154738" y="2781300"/>
            <a:ext cx="6134100" cy="40338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/>
            </a:extLst>
          </p:cNvPr>
          <p:cNvSpPr/>
          <p:nvPr/>
        </p:nvSpPr>
        <p:spPr>
          <a:xfrm>
            <a:off x="68263" y="3997325"/>
            <a:ext cx="6013450" cy="269081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343" name="TextBox 46"/>
          <p:cNvSpPr txBox="1">
            <a:spLocks noChangeArrowheads="1"/>
          </p:cNvSpPr>
          <p:nvPr/>
        </p:nvSpPr>
        <p:spPr bwMode="auto">
          <a:xfrm>
            <a:off x="2573338" y="130175"/>
            <a:ext cx="72215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449263" algn="ctr">
              <a:lnSpc>
                <a:spcPct val="115000"/>
              </a:lnSpc>
            </a:pPr>
            <a:r>
              <a:rPr lang="ru-RU" sz="1400" b="1">
                <a:latin typeface="Times New Roman" pitchFamily="18" charset="0"/>
              </a:rPr>
              <a:t>Школьный спортивный клуб ______________________________________________</a:t>
            </a:r>
            <a:endParaRPr lang="ru-RU" sz="1400" b="1"/>
          </a:p>
        </p:txBody>
      </p:sp>
      <p:cxnSp>
        <p:nvCxnSpPr>
          <p:cNvPr id="49" name="Прямая соединительная линия 48">
            <a:extLst>
              <a:ext uri="{FF2B5EF4-FFF2-40B4-BE49-F238E27FC236}"/>
            </a:extLst>
          </p:cNvPr>
          <p:cNvCxnSpPr/>
          <p:nvPr/>
        </p:nvCxnSpPr>
        <p:spPr>
          <a:xfrm>
            <a:off x="320675" y="447675"/>
            <a:ext cx="116236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45" name="TextBox 49"/>
          <p:cNvSpPr txBox="1">
            <a:spLocks noChangeArrowheads="1"/>
          </p:cNvSpPr>
          <p:nvPr/>
        </p:nvSpPr>
        <p:spPr bwMode="auto">
          <a:xfrm>
            <a:off x="4548188" y="42863"/>
            <a:ext cx="2286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  </a:t>
            </a:r>
          </a:p>
        </p:txBody>
      </p:sp>
      <p:pic>
        <p:nvPicPr>
          <p:cNvPr id="14346" name="Рисунок 78" descr="Квадратная академическая шапочка со сплошной заливкой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4738" y="4557713"/>
            <a:ext cx="646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Рисунок 82" descr="Книги со сплошной заливкой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6525" y="2863850"/>
            <a:ext cx="5476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Рисунок 84" descr="Культурист  со сплошной заливкой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738" y="5010150"/>
            <a:ext cx="5778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Рисунок 86" descr="Мускулистая рука со сплошной заливкой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49925" y="1427163"/>
            <a:ext cx="56515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497" name="Group 161"/>
          <p:cNvGraphicFramePr>
            <a:graphicFrameLocks noGrp="1"/>
          </p:cNvGraphicFramePr>
          <p:nvPr/>
        </p:nvGraphicFramePr>
        <p:xfrm>
          <a:off x="320675" y="914400"/>
          <a:ext cx="5287963" cy="2209800"/>
        </p:xfrm>
        <a:graphic>
          <a:graphicData uri="http://schemas.openxmlformats.org/drawingml/2006/table">
            <a:tbl>
              <a:tblPr/>
              <a:tblGrid>
                <a:gridCol w="901700"/>
                <a:gridCol w="4386263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спорта, развиваемые в ШСК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2022 год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Баскетбол, Волейбол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2023 год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Баскетбол, Волейбол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Баскетбол, Волейбол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98" name="Group 162"/>
          <p:cNvGraphicFramePr>
            <a:graphicFrameLocks noGrp="1"/>
          </p:cNvGraphicFramePr>
          <p:nvPr/>
        </p:nvGraphicFramePr>
        <p:xfrm>
          <a:off x="708025" y="2870200"/>
          <a:ext cx="5133975" cy="1044575"/>
        </p:xfrm>
        <a:graphic>
          <a:graphicData uri="http://schemas.openxmlformats.org/drawingml/2006/table">
            <a:tbl>
              <a:tblPr/>
              <a:tblGrid>
                <a:gridCol w="3076575"/>
                <a:gridCol w="703263"/>
                <a:gridCol w="677862"/>
                <a:gridCol w="67627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 charset="0"/>
                          <a:cs typeface="Times New Roman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2024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 учителей ФК в школе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 педагогических работников в ШСК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C7E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00" name="Group 164"/>
          <p:cNvGraphicFramePr>
            <a:graphicFrameLocks noGrp="1"/>
          </p:cNvGraphicFramePr>
          <p:nvPr/>
        </p:nvGraphicFramePr>
        <p:xfrm>
          <a:off x="6756400" y="2881313"/>
          <a:ext cx="5376863" cy="3971925"/>
        </p:xfrm>
        <a:graphic>
          <a:graphicData uri="http://schemas.openxmlformats.org/drawingml/2006/table">
            <a:tbl>
              <a:tblPr/>
              <a:tblGrid>
                <a:gridCol w="3594100"/>
                <a:gridCol w="609600"/>
                <a:gridCol w="647700"/>
                <a:gridCol w="525463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 charset="0"/>
                          <a:cs typeface="Times New Roman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2024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 обучающихся в общеобразовательной организации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182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184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40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 спортивно-массовых мероприятий, проведенных на школьном уровне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67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лиц с ОВЗ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2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E0B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99" name="Group 163"/>
          <p:cNvGraphicFramePr>
            <a:graphicFrameLocks noGrp="1"/>
          </p:cNvGraphicFramePr>
          <p:nvPr/>
        </p:nvGraphicFramePr>
        <p:xfrm>
          <a:off x="606425" y="4090988"/>
          <a:ext cx="5340350" cy="2498725"/>
        </p:xfrm>
        <a:graphic>
          <a:graphicData uri="http://schemas.openxmlformats.org/drawingml/2006/table">
            <a:tbl>
              <a:tblPr/>
              <a:tblGrid>
                <a:gridCol w="3533775"/>
                <a:gridCol w="609600"/>
                <a:gridCol w="639763"/>
                <a:gridCol w="557212"/>
              </a:tblGrid>
              <a:tr h="2730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Спортивная инфраструктура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2024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01" name="Group 165"/>
          <p:cNvGraphicFramePr>
            <a:graphicFrameLocks noGrp="1"/>
          </p:cNvGraphicFramePr>
          <p:nvPr/>
        </p:nvGraphicFramePr>
        <p:xfrm>
          <a:off x="6315075" y="609600"/>
          <a:ext cx="5643563" cy="1987550"/>
        </p:xfrm>
        <a:graphic>
          <a:graphicData uri="http://schemas.openxmlformats.org/drawingml/2006/table">
            <a:tbl>
              <a:tblPr/>
              <a:tblGrid>
                <a:gridCol w="3544888"/>
                <a:gridCol w="700087"/>
                <a:gridCol w="698500"/>
                <a:gridCol w="700088"/>
              </a:tblGrid>
              <a:tr h="330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ВФСК ГТО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Times New Roman" pitchFamily="18" charset="0"/>
                        </a:rPr>
                        <a:t>2024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40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20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Количество обучающихся 6-17 лет, выполнивших нормативы испытаний ВФСК ГТО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DB"/>
                    </a:solidFill>
                  </a:tcPr>
                </a:tc>
              </a:tr>
            </a:tbl>
          </a:graphicData>
        </a:graphic>
      </p:graphicFrame>
      <p:pic>
        <p:nvPicPr>
          <p:cNvPr id="14493" name="Рисунок 21" descr="Футбольный мяч со сплошной заливкой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5900" y="658813"/>
            <a:ext cx="544513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243</Words>
  <Application>Microsoft Office PowerPoint</Application>
  <PresentationFormat>Произвольный</PresentationFormat>
  <Paragraphs>89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Arial</vt:lpstr>
      <vt:lpstr>Calibri Light</vt:lpstr>
      <vt:lpstr>Times New Roman</vt:lpstr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Серова</cp:lastModifiedBy>
  <cp:revision>12</cp:revision>
  <dcterms:created xsi:type="dcterms:W3CDTF">2025-01-24T16:00:12Z</dcterms:created>
  <dcterms:modified xsi:type="dcterms:W3CDTF">2025-02-10T05:18:33Z</dcterms:modified>
</cp:coreProperties>
</file>